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7679736" y="328509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7219" y="548635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 asks us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school uniforms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校服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my classmates don’t like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that’s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wear a shirt and tie as well as a pair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trousers,and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girls wear a blouse and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wear 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clothes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many students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quite excited on important days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31114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1"/>
          <p:cNvSpPr txBox="1"/>
          <p:nvPr/>
        </p:nvSpPr>
        <p:spPr bwMode="auto">
          <a:xfrm>
            <a:off x="360854" y="40051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考查固定搭配。句意：学校要求我们每天穿校服。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ask sb to do sth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为固定搭配，意为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要求某人做某事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，所以此处用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 wear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500607" y="3141479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0830" y="476885"/>
            <a:ext cx="11485880" cy="2742565"/>
          </a:xfrm>
        </p:spPr>
        <p:txBody>
          <a:bodyPr>
            <a:noAutofit/>
          </a:bodyPr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 asks us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school uniforms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校服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my classmates don’t like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that’s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wear a shirt and tie as well as a pair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trousers,and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girls wear a blouse and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wear 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clothes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many students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quite excited on important days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31114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2"/>
          <p:cNvSpPr txBox="1"/>
          <p:nvPr/>
        </p:nvSpPr>
        <p:spPr bwMode="auto">
          <a:xfrm>
            <a:off x="360854" y="3933036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考查形容词辨析。句意：我的一些同学不喜欢这个规定，但我认为这是一个明智的主意。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坏的；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lucky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明智的；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身体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）好的。根据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“Some of my classrooms don’t like the rule, but I think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可知，其他有些同学不喜欢这个规定，但作者看法不同。由此可推断作者认为这一规定很明智。故选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854211" y="32856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32609" y="548635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 asks us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school uniforms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校服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my classmates don’t like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that’s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wear a shirt and tie as well as a pair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trousers,and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girls wear a blouse and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wear 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clothes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many students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quite excited on important days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2690495" algn="l"/>
                <a:tab pos="528764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feels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feel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feeling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 feel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3"/>
          <p:cNvSpPr txBox="1"/>
          <p:nvPr/>
        </p:nvSpPr>
        <p:spPr bwMode="auto">
          <a:xfrm>
            <a:off x="406574" y="393343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考查非谓语动词。句意：这使得许多学生在重要的日子里感到非常兴奋。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感觉，动词第三人称单数；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感觉，动词原形；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感觉，动名词；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feel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感觉，动词不定式。空处是固定搭配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sb do sth,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使某人做某事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应用原形。故选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2384821"/>
            <a:ext cx="1917070" cy="46811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98" y="908720"/>
            <a:ext cx="10618814" cy="1150595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2314192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是一篇记叙文。文章主要讲述了作者在寄宿学校的生活。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854846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阅读短文，从每题所给的选项中选出可以填入空白处的最佳选项。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Jimmy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14 years old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boarding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寄宿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 with two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from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school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 want to leave parents to study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my school life a lot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495" algn="l"/>
                <a:tab pos="5649595" algn="l"/>
                <a:tab pos="8074025" algn="l"/>
                <a:tab pos="986155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考查动词辨析。句意：我在一所寄宿学校学习，那里有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2000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名来自不同地方的学生。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居住；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study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play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work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 boarding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寄宿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school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可知，此处指的是在寄宿学校学习。故选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806121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阅读短文，从每题所给的选项中选出可以填入空白处的最佳选项。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Jimmy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14 years old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boarding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寄宿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 with two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from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school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 want to leave parents to study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my school life a lot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495" algn="l"/>
                <a:tab pos="5649595" algn="l"/>
                <a:tab pos="8074025" algn="l"/>
                <a:tab pos="986155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hundreds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左.eps" descr="id:214748823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7678782" y="4581505"/>
            <a:ext cx="389255" cy="306070"/>
          </a:xfrm>
          <a:prstGeom prst="rect">
            <a:avLst/>
          </a:prstGeom>
        </p:spPr>
      </p:pic>
      <p:sp>
        <p:nvSpPr>
          <p:cNvPr id="6" name="内容占位符 3"/>
          <p:cNvSpPr txBox="1"/>
          <p:nvPr/>
        </p:nvSpPr>
        <p:spPr bwMode="auto">
          <a:xfrm>
            <a:off x="406321" y="3501479"/>
            <a:ext cx="11485848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考查数词辨析。句意：我在一所寄宿学校学习，那里有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名来自不同地方的学生。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数千，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的复数形式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thousands of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成千上万的；</a:t>
            </a:r>
            <a:endParaRPr lang="zh-CN" altLang="zh-CN" sz="900" dirty="0" smtClean="0">
              <a:solidFill>
                <a:srgbClr val="000000"/>
              </a:solidFill>
              <a:uFill>
                <a:solidFill>
                  <a:srgbClr val="2ABDF2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类似用法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hundreds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数百的</a:t>
            </a:r>
            <a:endParaRPr lang="zh-CN" altLang="zh-CN" sz="900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千；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hundreds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数百，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hundred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的复数形式。空格前有基数词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“two”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，故应用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hundred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的单数形式。故选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478582" y="299695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阅读短文，从每题所给的选项中选出可以填入空白处的最佳选项。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Jimmy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14 years old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boarding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寄宿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 with two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from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school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 want to leave parents to study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my school life a lot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2690495" algn="l"/>
                <a:tab pos="5649595" algn="l"/>
                <a:tab pos="8074025" algn="l"/>
                <a:tab pos="986155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beginning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begin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begins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 begin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考查固定搭配。句意：在学年开始的时候，我不想离开父母来这里读书。此处是固定搭配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at the beginning of,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开始时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8596237" y="328498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25856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school,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terms in a school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year,with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four to five months in each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term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study and live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go outside on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weekdays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 has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buildings,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buildings,a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gym,a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library,a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dining hall and even a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cinema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life in our school is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boarding schools have a lights-out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熄灯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my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time to go to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bed,all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lights in the bedrooms are turned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our school are kind and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friendly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 all the time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690495" algn="l"/>
                <a:tab pos="5287645" algn="l"/>
                <a:tab pos="8427720" algn="l"/>
              </a:tabLst>
            </a:pP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右.eps" descr="id:214748824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95313" y="5301208"/>
            <a:ext cx="360040" cy="360040"/>
          </a:xfrm>
          <a:prstGeom prst="rect">
            <a:avLst/>
          </a:prstGeom>
        </p:spPr>
      </p:pic>
      <p:sp>
        <p:nvSpPr>
          <p:cNvPr id="6" name="内容占位符 6"/>
          <p:cNvSpPr txBox="1"/>
          <p:nvPr/>
        </p:nvSpPr>
        <p:spPr bwMode="auto">
          <a:xfrm>
            <a:off x="360854" y="3911617"/>
            <a:ext cx="11485848" cy="2292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考查固定句型。句意：在我的学校，一学年有两个学期，每个学期长约四至五个月。</a:t>
            </a:r>
            <a:r>
              <a:rPr lang="en-US" altLang="zh-CN" sz="22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sz="22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有，动词原形；</a:t>
            </a:r>
            <a:r>
              <a:rPr lang="en-US" altLang="zh-CN" sz="22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zh-CN" altLang="zh-CN" sz="22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有，动词第三人称单数；</a:t>
            </a:r>
            <a:r>
              <a:rPr lang="en-US" altLang="zh-CN" sz="22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</a:t>
            </a:r>
            <a:r>
              <a:rPr lang="zh-CN" altLang="zh-CN" sz="22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有，后接名词单数；</a:t>
            </a:r>
            <a:r>
              <a:rPr lang="en-US" altLang="zh-CN" sz="22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</a:t>
            </a:r>
            <a:r>
              <a:rPr lang="zh-CN" altLang="zh-CN" sz="22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有，后接名词复数。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“two terms in a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b="1" dirty="0" err="1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has/have</a:t>
            </a:r>
            <a:r>
              <a:rPr lang="en-US" altLang="zh-CN" sz="2200" b="1" dirty="0" smtClean="0">
                <a:solidFill>
                  <a:srgbClr val="2ABDF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某人有某物</a:t>
            </a:r>
            <a:r>
              <a:rPr lang="zh-CN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200" b="1" dirty="0" err="1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某地有某物</a:t>
            </a:r>
            <a:endParaRPr lang="zh-CN" altLang="zh-CN" sz="2200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 year”</a:t>
            </a:r>
            <a:r>
              <a:rPr lang="zh-CN" altLang="zh-CN" sz="22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可知，此处应用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句型，</a:t>
            </a:r>
            <a:r>
              <a:rPr lang="zh-CN" altLang="zh-CN" sz="22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“terms”</a:t>
            </a:r>
            <a:r>
              <a:rPr lang="zh-CN" altLang="zh-CN" sz="22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为复数形式，故</a:t>
            </a:r>
            <a:r>
              <a:rPr lang="en-US" altLang="zh-CN" sz="22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2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动词应用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447134" y="3811687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school,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terms in a school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four to five months in each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study and live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go outside 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weekdays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 has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buildings,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buildings,a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gym,a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dining hall and even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cinema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life in our school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boarding schools have a lights-out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熄灯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time to go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bed,all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lights in the bedrooms are turned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our school are kind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 all the time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495" algn="l"/>
                <a:tab pos="5287645" algn="l"/>
                <a:tab pos="842772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lots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/>
          <p:nvPr/>
        </p:nvSpPr>
        <p:spPr bwMode="auto">
          <a:xfrm>
            <a:off x="360854" y="429309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考查词汇辨析。句意：我们学校有很多建筑，比如教学楼、健身房、图书馆、食堂，甚至还有电影院。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 lot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很多，非常，主要用作副词，强调程度或频率；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许多，可作代词或副词；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lots of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许多；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 lots of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表达有误。空格后为名词复数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“buildings”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，故应用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lots of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3214886" y="357301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53253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school,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terms in a school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four to five months in each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study and live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go outside 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weekdays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 has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buildings,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buildings,a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gym,a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dining hall and even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cinema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life in our school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boarding schools have a lights-out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熄灯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time to go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bed,all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lights in the bedrooms are turned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our school are kind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 all the time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690495" algn="l"/>
                <a:tab pos="5287645" algn="l"/>
                <a:tab pos="842772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well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9"/>
          <p:cNvSpPr txBox="1"/>
          <p:nvPr/>
        </p:nvSpPr>
        <p:spPr bwMode="auto">
          <a:xfrm>
            <a:off x="360854" y="4155978"/>
            <a:ext cx="11485848" cy="2441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考查短语辨析。句意：我们学校有很多建筑，比如教学楼、健身房、图书馆、食堂，甚至还有电影院。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例如，后面通常跟句子，且用逗号隔开；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as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例如，后面通常跟名词或名词短语；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well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fact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事实上。根据上文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“Our school has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buildings”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和下文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“classroom buildings, a gym, a library, a dining hall and even a cinema”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可知，此处是在列举学校的建筑。故选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478582" y="306896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97332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school,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terms in a school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year,with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four to five months in each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term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study and live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go outside on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weekdays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 has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buildings,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buildings,a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gym,a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library,a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dining hall and even a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cinema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life in our school is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boarding schools have a lights-out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熄灯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my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time to go to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bed,all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lights in the bedrooms are turned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our school are kind and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friendly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 all the time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tabLst>
                <a:tab pos="2690495" algn="l"/>
                <a:tab pos="5287645" algn="l"/>
                <a:tab pos="8427720" algn="l"/>
              </a:tabLs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care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about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take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care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cares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careful</a:t>
            </a:r>
            <a:endParaRPr lang="en-US" altLang="zh-CN" sz="22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右.eps" descr="id:214748825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838334" y="4437365"/>
            <a:ext cx="413385" cy="325120"/>
          </a:xfrm>
          <a:prstGeom prst="rect">
            <a:avLst/>
          </a:prstGeom>
        </p:spPr>
      </p:pic>
      <p:sp>
        <p:nvSpPr>
          <p:cNvPr id="6" name="内容占位符 10"/>
          <p:cNvSpPr txBox="1"/>
          <p:nvPr/>
        </p:nvSpPr>
        <p:spPr bwMode="auto">
          <a:xfrm>
            <a:off x="262429" y="3643757"/>
            <a:ext cx="11485848" cy="212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考查词汇辨析。句意：他们一直关心着我们。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 about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关心，动词短语；</a:t>
            </a:r>
            <a:r>
              <a:rPr lang="en-US" altLang="zh-CN" sz="22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care</a:t>
            </a:r>
            <a:r>
              <a:rPr lang="zh-CN" altLang="zh-CN" sz="22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当心，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动词短语；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cares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关心，动词第三人称单数；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careful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仔细的，形容词。根据上文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</a:t>
            </a:r>
            <a:r>
              <a:rPr lang="en-US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zh-CN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照顾</a:t>
            </a:r>
            <a:endParaRPr lang="zh-CN" altLang="zh-CN" sz="2200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“Teachers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our school are kind and friendly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可知，老师们都很善良友好，一直关心着学生，句子主语为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，故动词应用原形。故选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5889</Words>
  <Application>WPS 演示</Application>
  <PresentationFormat>自定义</PresentationFormat>
  <Paragraphs>85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471</cp:revision>
  <dcterms:created xsi:type="dcterms:W3CDTF">2020-11-06T05:24:00Z</dcterms:created>
  <dcterms:modified xsi:type="dcterms:W3CDTF">2025-09-24T09:04:57Z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3F2C27359E2040C489BF37B5B833024D_12</vt:lpwstr>
  </property>
</Properties>
</file>